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7"/>
  </p:notesMasterIdLst>
  <p:sldIdLst>
    <p:sldId id="317" r:id="rId2"/>
    <p:sldId id="344" r:id="rId3"/>
    <p:sldId id="346" r:id="rId4"/>
    <p:sldId id="350" r:id="rId5"/>
    <p:sldId id="415" r:id="rId6"/>
    <p:sldId id="416" r:id="rId7"/>
    <p:sldId id="347" r:id="rId8"/>
    <p:sldId id="356" r:id="rId9"/>
    <p:sldId id="359" r:id="rId10"/>
    <p:sldId id="358" r:id="rId11"/>
    <p:sldId id="360" r:id="rId12"/>
    <p:sldId id="407" r:id="rId13"/>
    <p:sldId id="413" r:id="rId14"/>
    <p:sldId id="412" r:id="rId15"/>
    <p:sldId id="41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idewalkSim" id="{256A120F-4F88-43ED-AB2C-A1C0C41CB278}">
          <p14:sldIdLst>
            <p14:sldId id="317"/>
            <p14:sldId id="344"/>
            <p14:sldId id="346"/>
            <p14:sldId id="350"/>
            <p14:sldId id="415"/>
            <p14:sldId id="416"/>
            <p14:sldId id="347"/>
            <p14:sldId id="356"/>
            <p14:sldId id="359"/>
            <p14:sldId id="358"/>
            <p14:sldId id="360"/>
            <p14:sldId id="407"/>
            <p14:sldId id="413"/>
            <p14:sldId id="412"/>
            <p14:sldId id="4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izzy Fan" initials="FF" lastIdx="1" clrIdx="0">
    <p:extLst>
      <p:ext uri="{19B8F6BF-5375-455C-9EA6-DF929625EA0E}">
        <p15:presenceInfo xmlns:p15="http://schemas.microsoft.com/office/powerpoint/2012/main" userId="Fizzy Fan" providerId="None"/>
      </p:ext>
    </p:extLst>
  </p:cmAuthor>
  <p:cmAuthor id="2" name="Fan, Huiying" initials="FH" lastIdx="1" clrIdx="1">
    <p:extLst>
      <p:ext uri="{19B8F6BF-5375-455C-9EA6-DF929625EA0E}">
        <p15:presenceInfo xmlns:p15="http://schemas.microsoft.com/office/powerpoint/2012/main" userId="S::hfan63@gatech.edu::f17e3106-d450-4360-b9c1-bdfb696d35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B21"/>
    <a:srgbClr val="293F11"/>
    <a:srgbClr val="3A0C0C"/>
    <a:srgbClr val="272822"/>
    <a:srgbClr val="153200"/>
    <a:srgbClr val="1F4800"/>
    <a:srgbClr val="8E6C00"/>
    <a:srgbClr val="404B19"/>
    <a:srgbClr val="515035"/>
    <a:srgbClr val="3A3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0"/>
    <p:restoredTop sz="94648"/>
  </p:normalViewPr>
  <p:slideViewPr>
    <p:cSldViewPr snapToGrid="0">
      <p:cViewPr>
        <p:scale>
          <a:sx n="102" d="100"/>
          <a:sy n="102" d="100"/>
        </p:scale>
        <p:origin x="-13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469117-7F1A-457B-8163-BD6D7BFD2BFE}" type="datetimeFigureOut">
              <a:rPr lang="en-US" smtClean="0"/>
              <a:t>2/14/22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52D22-E53B-41C7-A444-7A26FF358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0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10C907E-5679-48BA-8F95-E56E714236D6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C689B-8FD4-40BA-A27C-8B1212B76B08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0926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907E-5679-48BA-8F95-E56E714236D6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C689B-8FD4-40BA-A27C-8B1212B76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90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907E-5679-48BA-8F95-E56E714236D6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C689B-8FD4-40BA-A27C-8B1212B76B0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50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907E-5679-48BA-8F95-E56E714236D6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C689B-8FD4-40BA-A27C-8B1212B76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84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907E-5679-48BA-8F95-E56E714236D6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C689B-8FD4-40BA-A27C-8B1212B76B0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0978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907E-5679-48BA-8F95-E56E714236D6}" type="datetimeFigureOut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C689B-8FD4-40BA-A27C-8B1212B76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2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907E-5679-48BA-8F95-E56E714236D6}" type="datetimeFigureOut">
              <a:rPr lang="en-US" smtClean="0"/>
              <a:t>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C689B-8FD4-40BA-A27C-8B1212B76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66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907E-5679-48BA-8F95-E56E714236D6}" type="datetimeFigureOut">
              <a:rPr lang="en-US" smtClean="0"/>
              <a:t>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C689B-8FD4-40BA-A27C-8B1212B76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47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907E-5679-48BA-8F95-E56E714236D6}" type="datetimeFigureOut">
              <a:rPr lang="en-US" smtClean="0"/>
              <a:t>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C689B-8FD4-40BA-A27C-8B1212B76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2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907E-5679-48BA-8F95-E56E714236D6}" type="datetimeFigureOut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C689B-8FD4-40BA-A27C-8B1212B76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35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907E-5679-48BA-8F95-E56E714236D6}" type="datetimeFigureOut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C689B-8FD4-40BA-A27C-8B1212B76B0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652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10C907E-5679-48BA-8F95-E56E714236D6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0AC689B-8FD4-40BA-A27C-8B1212B76B0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3939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2CF1BDDC-4E57-4064-B712-2EF9C926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B6D47E0C-18AB-487F-9BA0-FC2FBB41B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1F856C20-0403-4F8C-AFA3-803D89109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Urban Planning and Urban Design (Chapter 5) - Climate Change and Cities">
            <a:extLst>
              <a:ext uri="{FF2B5EF4-FFF2-40B4-BE49-F238E27FC236}">
                <a16:creationId xmlns:a16="http://schemas.microsoft.com/office/drawing/2014/main" id="{9C1B6F37-CFC5-4E8C-AA34-839526E7A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782"/>
                    </a14:imgEffect>
                    <a14:imgEffect>
                      <a14:brightnessContrast bright="-72000" contras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18" b="9009"/>
          <a:stretch/>
        </p:blipFill>
        <p:spPr bwMode="auto">
          <a:xfrm>
            <a:off x="3275" y="-1"/>
            <a:ext cx="122065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C6AE2-5AAE-4B70-B155-D0AD2B40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cap="none" dirty="0" err="1">
                <a:solidFill>
                  <a:schemeClr val="tx1"/>
                </a:solidFill>
              </a:rPr>
              <a:t>SidewalkSim</a:t>
            </a:r>
            <a:r>
              <a:rPr lang="en-US" cap="none" dirty="0">
                <a:solidFill>
                  <a:schemeClr val="tx1"/>
                </a:solidFill>
              </a:rPr>
              <a:t> Running Script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C619F-90DD-4673-AC2E-6E9EE76E3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February, 2022</a:t>
            </a:r>
          </a:p>
        </p:txBody>
      </p:sp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D33D3083-EA8C-4DB5-8641-4D00BA695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BF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49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2E0398-DB7E-45F5-A6A4-56C19CCF9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rgbClr val="374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4ED31C-6E3F-4033-8829-75F244ACC6C1}"/>
              </a:ext>
            </a:extLst>
          </p:cNvPr>
          <p:cNvSpPr/>
          <p:nvPr/>
        </p:nvSpPr>
        <p:spPr>
          <a:xfrm>
            <a:off x="-1" y="-2"/>
            <a:ext cx="4059935" cy="685800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93EC6-BB1D-4583-A9BF-75540AB5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5. Prepare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A70-70FA-4596-807E-F2E30FE45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i="1" dirty="0" err="1">
                <a:solidFill>
                  <a:schemeClr val="accent2"/>
                </a:solidFill>
              </a:rPr>
              <a:t>sample_Prepared</a:t>
            </a:r>
            <a:r>
              <a:rPr lang="en-US" dirty="0"/>
              <a:t>: if True, </a:t>
            </a:r>
            <a:r>
              <a:rPr lang="en-US" b="1" dirty="0">
                <a:solidFill>
                  <a:schemeClr val="accent3"/>
                </a:solidFill>
              </a:rPr>
              <a:t>read</a:t>
            </a:r>
            <a:r>
              <a:rPr lang="en-US" dirty="0"/>
              <a:t> and stack all </a:t>
            </a:r>
            <a:r>
              <a:rPr lang="en-US" b="1" dirty="0">
                <a:solidFill>
                  <a:schemeClr val="accent3"/>
                </a:solidFill>
              </a:rPr>
              <a:t>files</a:t>
            </a:r>
            <a:r>
              <a:rPr lang="en-US" dirty="0"/>
              <a:t> in the </a:t>
            </a:r>
            <a:r>
              <a:rPr lang="en-US" dirty="0" err="1"/>
              <a:t>samples_out</a:t>
            </a:r>
            <a:r>
              <a:rPr lang="en-US" dirty="0"/>
              <a:t> folder, otherwise, …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204318-FEDB-40DF-A145-BF4DFAC42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49"/>
          <a:stretch/>
        </p:blipFill>
        <p:spPr>
          <a:xfrm>
            <a:off x="4951675" y="3221966"/>
            <a:ext cx="6198625" cy="1269851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773FA-23C3-485F-B1C3-4B2FAF7A6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761" y="5122481"/>
            <a:ext cx="7412451" cy="9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55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2E0398-DB7E-45F5-A6A4-56C19CCF9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rgbClr val="374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4ED31C-6E3F-4033-8829-75F244ACC6C1}"/>
              </a:ext>
            </a:extLst>
          </p:cNvPr>
          <p:cNvSpPr/>
          <p:nvPr/>
        </p:nvSpPr>
        <p:spPr>
          <a:xfrm>
            <a:off x="-1" y="-2"/>
            <a:ext cx="4059935" cy="685800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93EC6-BB1D-4583-A9BF-75540AB5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6. Run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A70-70FA-4596-807E-F2E30FE45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513441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err="1">
                <a:solidFill>
                  <a:schemeClr val="accent3"/>
                </a:solidFill>
              </a:rPr>
              <a:t>allRun</a:t>
            </a:r>
            <a:r>
              <a:rPr lang="en-US" b="1" dirty="0">
                <a:solidFill>
                  <a:schemeClr val="accent3"/>
                </a:solidFill>
              </a:rPr>
              <a:t>(): </a:t>
            </a:r>
            <a:r>
              <a:rPr lang="en-US" dirty="0"/>
              <a:t>iterate over the input O-D pairs, initialize the </a:t>
            </a:r>
            <a:r>
              <a:rPr lang="en-US" b="1" i="1" dirty="0" err="1">
                <a:solidFill>
                  <a:schemeClr val="accent2"/>
                </a:solidFill>
              </a:rPr>
              <a:t>BIGRun</a:t>
            </a:r>
            <a:r>
              <a:rPr lang="en-US" dirty="0"/>
              <a:t> function for every sample O-D pair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err="1">
                <a:solidFill>
                  <a:schemeClr val="accent3"/>
                </a:solidFill>
              </a:rPr>
              <a:t>BIGRun</a:t>
            </a:r>
            <a:r>
              <a:rPr lang="en-US" b="1" dirty="0">
                <a:solidFill>
                  <a:schemeClr val="accent3"/>
                </a:solidFill>
              </a:rPr>
              <a:t>()</a:t>
            </a:r>
            <a:r>
              <a:rPr lang="en-US" dirty="0"/>
              <a:t>: go through a screening with the </a:t>
            </a:r>
            <a:r>
              <a:rPr lang="en-US" b="1" i="1" dirty="0" err="1">
                <a:solidFill>
                  <a:schemeClr val="accent2"/>
                </a:solidFill>
              </a:rPr>
              <a:t>determine_Need</a:t>
            </a:r>
            <a:r>
              <a:rPr lang="en-US" b="1" i="1" dirty="0">
                <a:solidFill>
                  <a:schemeClr val="accent2"/>
                </a:solidFill>
              </a:rPr>
              <a:t> </a:t>
            </a:r>
            <a:r>
              <a:rPr lang="en-US" dirty="0"/>
              <a:t>function, if a route is potentially available, initialize the </a:t>
            </a:r>
            <a:r>
              <a:rPr lang="en-US" b="1" i="1" dirty="0">
                <a:solidFill>
                  <a:schemeClr val="accent2"/>
                </a:solidFill>
              </a:rPr>
              <a:t>route finder function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err="1">
                <a:solidFill>
                  <a:schemeClr val="accent3"/>
                </a:solidFill>
              </a:rPr>
              <a:t>determine_Need</a:t>
            </a:r>
            <a:r>
              <a:rPr lang="en-US" dirty="0"/>
              <a:t>: compare walking distance to threshold and determine if the link is walkable. </a:t>
            </a:r>
          </a:p>
          <a:p>
            <a:pPr marL="960120" lvl="3" indent="-457200"/>
            <a:r>
              <a:rPr lang="en-US" b="1" dirty="0">
                <a:solidFill>
                  <a:schemeClr val="accent3"/>
                </a:solidFill>
              </a:rPr>
              <a:t>Threshold</a:t>
            </a:r>
            <a:r>
              <a:rPr lang="en-US" dirty="0"/>
              <a:t>: decided by the dictionary setting</a:t>
            </a:r>
          </a:p>
          <a:p>
            <a:pPr marL="960120" lvl="3" indent="-457200"/>
            <a:r>
              <a:rPr lang="en-US" b="1" dirty="0">
                <a:solidFill>
                  <a:schemeClr val="accent3"/>
                </a:solidFill>
              </a:rPr>
              <a:t>Walking distance</a:t>
            </a:r>
            <a:r>
              <a:rPr lang="en-US" dirty="0"/>
              <a:t>: calculated as linear straight-line distance in miles</a:t>
            </a:r>
            <a:endParaRPr lang="en-US" b="1" i="1" dirty="0">
              <a:solidFill>
                <a:schemeClr val="accent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</a:rPr>
              <a:t>Route finder function</a:t>
            </a:r>
            <a:r>
              <a:rPr lang="en-US" dirty="0"/>
              <a:t>: set up parameters as needed, and then initialize the </a:t>
            </a:r>
            <a:r>
              <a:rPr lang="en-US" b="1" i="1" dirty="0" err="1">
                <a:solidFill>
                  <a:schemeClr val="accent2"/>
                </a:solidFill>
              </a:rPr>
              <a:t>k_shortest_paths</a:t>
            </a:r>
            <a:r>
              <a:rPr lang="en-US" b="1" i="1" dirty="0">
                <a:solidFill>
                  <a:schemeClr val="accent2"/>
                </a:solidFill>
              </a:rPr>
              <a:t> </a:t>
            </a:r>
            <a:r>
              <a:rPr lang="en-US" dirty="0"/>
              <a:t>function to find the desired number of walking paths, and (if asked) initialize the </a:t>
            </a:r>
            <a:r>
              <a:rPr lang="en-US" b="1" i="1" dirty="0">
                <a:solidFill>
                  <a:schemeClr val="accent2"/>
                </a:solidFill>
              </a:rPr>
              <a:t>plotter function </a:t>
            </a:r>
            <a:r>
              <a:rPr lang="en-US" dirty="0"/>
              <a:t>to plot the output trajectory</a:t>
            </a:r>
          </a:p>
        </p:txBody>
      </p:sp>
    </p:spTree>
    <p:extLst>
      <p:ext uri="{BB962C8B-B14F-4D97-AF65-F5344CB8AC3E}">
        <p14:creationId xmlns:p14="http://schemas.microsoft.com/office/powerpoint/2010/main" val="402025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2E0398-DB7E-45F5-A6A4-56C19CCF9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rgbClr val="374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4ED31C-6E3F-4033-8829-75F244ACC6C1}"/>
              </a:ext>
            </a:extLst>
          </p:cNvPr>
          <p:cNvSpPr/>
          <p:nvPr/>
        </p:nvSpPr>
        <p:spPr>
          <a:xfrm>
            <a:off x="-1" y="-2"/>
            <a:ext cx="4059935" cy="685800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93EC6-BB1D-4583-A9BF-75540AB5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6-*.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A70-70FA-4596-807E-F2E30FE45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i="1" dirty="0" err="1">
                <a:solidFill>
                  <a:schemeClr val="accent2"/>
                </a:solidFill>
              </a:rPr>
              <a:t>toPlotter</a:t>
            </a:r>
            <a:r>
              <a:rPr lang="en-US" b="1" i="1" dirty="0">
                <a:solidFill>
                  <a:schemeClr val="accent2"/>
                </a:solidFill>
              </a:rPr>
              <a:t>: </a:t>
            </a:r>
            <a:r>
              <a:rPr lang="en-US" dirty="0"/>
              <a:t>T/F parameter that decides whether to plot</a:t>
            </a:r>
          </a:p>
        </p:txBody>
      </p:sp>
    </p:spTree>
    <p:extLst>
      <p:ext uri="{BB962C8B-B14F-4D97-AF65-F5344CB8AC3E}">
        <p14:creationId xmlns:p14="http://schemas.microsoft.com/office/powerpoint/2010/main" val="1894083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2E0398-DB7E-45F5-A6A4-56C19CCF9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rgbClr val="374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4ED31C-6E3F-4033-8829-75F244ACC6C1}"/>
              </a:ext>
            </a:extLst>
          </p:cNvPr>
          <p:cNvSpPr/>
          <p:nvPr/>
        </p:nvSpPr>
        <p:spPr>
          <a:xfrm>
            <a:off x="-1" y="-2"/>
            <a:ext cx="4059935" cy="685800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93EC6-BB1D-4583-A9BF-75540AB5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6-*.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A70-70FA-4596-807E-F2E30FE45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bg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1" i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toPlotter</a:t>
            </a:r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i="1" dirty="0" err="1">
                <a:solidFill>
                  <a:schemeClr val="accent2"/>
                </a:solidFill>
              </a:rPr>
              <a:t>initializePlotter</a:t>
            </a:r>
            <a:r>
              <a:rPr lang="en-US" b="1" i="1" dirty="0">
                <a:solidFill>
                  <a:schemeClr val="accent2"/>
                </a:solidFill>
              </a:rPr>
              <a:t>()</a:t>
            </a:r>
            <a:r>
              <a:rPr lang="en-US" dirty="0"/>
              <a:t>: </a:t>
            </a:r>
            <a:r>
              <a:rPr lang="en-US" b="1" dirty="0">
                <a:solidFill>
                  <a:schemeClr val="accent3"/>
                </a:solidFill>
              </a:rPr>
              <a:t>read in GIS files</a:t>
            </a:r>
            <a:endParaRPr lang="en-US" dirty="0"/>
          </a:p>
          <a:p>
            <a:pPr marL="960120" lvl="3" indent="-457200"/>
            <a:r>
              <a:rPr lang="en-US" b="1" dirty="0">
                <a:solidFill>
                  <a:schemeClr val="accent3"/>
                </a:solidFill>
              </a:rPr>
              <a:t>Inputs</a:t>
            </a:r>
            <a:r>
              <a:rPr lang="en-US" dirty="0"/>
              <a:t>: </a:t>
            </a:r>
          </a:p>
          <a:p>
            <a:pPr marL="1426464" lvl="6" indent="-457200"/>
            <a:r>
              <a:rPr lang="en-US" b="1" i="1" dirty="0">
                <a:solidFill>
                  <a:schemeClr val="accent2"/>
                </a:solidFill>
              </a:rPr>
              <a:t>plotter_[…].</a:t>
            </a:r>
            <a:r>
              <a:rPr lang="en-US" b="1" i="1" dirty="0" err="1">
                <a:solidFill>
                  <a:schemeClr val="accent2"/>
                </a:solidFill>
              </a:rPr>
              <a:t>shp</a:t>
            </a:r>
            <a:r>
              <a:rPr lang="en-US" b="1" i="1" dirty="0">
                <a:solidFill>
                  <a:schemeClr val="accent2"/>
                </a:solidFill>
              </a:rPr>
              <a:t> </a:t>
            </a:r>
            <a:r>
              <a:rPr lang="en-US" dirty="0"/>
              <a:t>files from the </a:t>
            </a:r>
            <a:r>
              <a:rPr lang="en-US" b="1" i="1" dirty="0" err="1">
                <a:solidFill>
                  <a:schemeClr val="accent2"/>
                </a:solidFill>
              </a:rPr>
              <a:t>preparePlotterLinks</a:t>
            </a:r>
            <a:r>
              <a:rPr lang="en-US" b="1" i="1" dirty="0">
                <a:solidFill>
                  <a:schemeClr val="accent2"/>
                </a:solidFill>
              </a:rPr>
              <a:t>() </a:t>
            </a:r>
            <a:r>
              <a:rPr lang="en-US" dirty="0"/>
              <a:t>function in the </a:t>
            </a:r>
            <a:r>
              <a:rPr lang="en-US" b="1" i="1" dirty="0">
                <a:solidFill>
                  <a:schemeClr val="accent2"/>
                </a:solidFill>
              </a:rPr>
              <a:t>previous script </a:t>
            </a:r>
            <a:r>
              <a:rPr lang="en-US" dirty="0"/>
              <a:t>(</a:t>
            </a:r>
            <a:r>
              <a:rPr lang="en-US" b="1" i="1" dirty="0">
                <a:solidFill>
                  <a:schemeClr val="accent2"/>
                </a:solidFill>
              </a:rPr>
              <a:t>data_prep_df.py</a:t>
            </a:r>
            <a:r>
              <a:rPr lang="en-US" dirty="0"/>
              <a:t>)</a:t>
            </a:r>
          </a:p>
          <a:p>
            <a:pPr marL="1426464" lvl="6" indent="-457200"/>
            <a:r>
              <a:rPr lang="en-US" b="1" i="1" dirty="0">
                <a:solidFill>
                  <a:schemeClr val="accent2"/>
                </a:solidFill>
              </a:rPr>
              <a:t>abm15_links.shp</a:t>
            </a:r>
            <a:r>
              <a:rPr lang="en-US" dirty="0"/>
              <a:t>, ABM links shapefile</a:t>
            </a:r>
          </a:p>
          <a:p>
            <a:pPr marL="1426464" lvl="6" indent="-457200"/>
            <a:r>
              <a:rPr lang="en-US" b="1" i="1" dirty="0" err="1">
                <a:solidFill>
                  <a:schemeClr val="accent2"/>
                </a:solidFill>
              </a:rPr>
              <a:t>expressway.shp</a:t>
            </a:r>
            <a:r>
              <a:rPr lang="en-US" dirty="0"/>
              <a:t>, expressway shapefile</a:t>
            </a:r>
          </a:p>
          <a:p>
            <a:pPr marL="960120" lvl="3" indent="-457200"/>
            <a:r>
              <a:rPr lang="en-US" b="1" dirty="0">
                <a:solidFill>
                  <a:schemeClr val="accent3"/>
                </a:solidFill>
              </a:rPr>
              <a:t>Processing</a:t>
            </a:r>
            <a:r>
              <a:rPr lang="en-US" dirty="0"/>
              <a:t>: read these files as </a:t>
            </a:r>
            <a:r>
              <a:rPr lang="en-US" b="1" i="1" dirty="0" err="1">
                <a:solidFill>
                  <a:schemeClr val="accent2"/>
                </a:solidFill>
              </a:rPr>
              <a:t>df_links</a:t>
            </a:r>
            <a:r>
              <a:rPr lang="en-US" dirty="0"/>
              <a:t>, </a:t>
            </a:r>
            <a:r>
              <a:rPr lang="en-US" b="1" i="1" dirty="0" err="1">
                <a:solidFill>
                  <a:schemeClr val="accent2"/>
                </a:solidFill>
              </a:rPr>
              <a:t>grta_links</a:t>
            </a:r>
            <a:r>
              <a:rPr lang="en-US" dirty="0"/>
              <a:t>, </a:t>
            </a:r>
            <a:r>
              <a:rPr lang="en-US" b="1" i="1" dirty="0" err="1">
                <a:solidFill>
                  <a:schemeClr val="accent2"/>
                </a:solidFill>
              </a:rPr>
              <a:t>marta_links</a:t>
            </a:r>
            <a:r>
              <a:rPr lang="en-US" dirty="0"/>
              <a:t>, &amp; </a:t>
            </a:r>
            <a:r>
              <a:rPr lang="en-US" b="1" i="1" dirty="0">
                <a:solidFill>
                  <a:schemeClr val="accent2"/>
                </a:solidFill>
              </a:rPr>
              <a:t>expressways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7DCC8D-891E-4730-AF6F-A183519BB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846" y="5775293"/>
            <a:ext cx="4843036" cy="956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204318-FEDB-40DF-A145-BF4DFAC42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906" y="3144464"/>
            <a:ext cx="6198625" cy="2532027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37727F-EBA0-4741-8EB0-19B72FBF5656}"/>
              </a:ext>
            </a:extLst>
          </p:cNvPr>
          <p:cNvSpPr/>
          <p:nvPr/>
        </p:nvSpPr>
        <p:spPr>
          <a:xfrm>
            <a:off x="8482701" y="4021453"/>
            <a:ext cx="1117597" cy="14067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820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2E0398-DB7E-45F5-A6A4-56C19CCF9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rgbClr val="374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4ED31C-6E3F-4033-8829-75F244ACC6C1}"/>
              </a:ext>
            </a:extLst>
          </p:cNvPr>
          <p:cNvSpPr/>
          <p:nvPr/>
        </p:nvSpPr>
        <p:spPr>
          <a:xfrm>
            <a:off x="-1" y="-2"/>
            <a:ext cx="4059935" cy="685800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93EC6-BB1D-4583-A9BF-75540AB5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6-*.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A70-70FA-4596-807E-F2E30FE45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bg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1" i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toPlotter</a:t>
            </a:r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457200" indent="-457200">
              <a:buClr>
                <a:schemeClr val="bg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1" i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initializePlotter</a:t>
            </a:r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i="1" dirty="0">
                <a:solidFill>
                  <a:schemeClr val="accent2"/>
                </a:solidFill>
              </a:rPr>
              <a:t>plotter()</a:t>
            </a:r>
            <a:r>
              <a:rPr lang="en-US" dirty="0"/>
              <a:t>: </a:t>
            </a:r>
            <a:r>
              <a:rPr lang="en-US" b="1" dirty="0">
                <a:solidFill>
                  <a:schemeClr val="accent3"/>
                </a:solidFill>
              </a:rPr>
              <a:t>plot</a:t>
            </a:r>
            <a:endParaRPr lang="en-US" dirty="0"/>
          </a:p>
          <a:p>
            <a:pPr marL="960120" lvl="3" indent="-457200"/>
            <a:r>
              <a:rPr lang="en-US" b="1" dirty="0">
                <a:solidFill>
                  <a:schemeClr val="accent3"/>
                </a:solidFill>
              </a:rPr>
              <a:t>Called out in </a:t>
            </a:r>
            <a:r>
              <a:rPr lang="en-US" b="1" i="1" dirty="0" err="1">
                <a:solidFill>
                  <a:schemeClr val="accent2"/>
                </a:solidFill>
              </a:rPr>
              <a:t>allRun</a:t>
            </a:r>
            <a:r>
              <a:rPr lang="en-US" b="1" i="1" dirty="0">
                <a:solidFill>
                  <a:schemeClr val="accent2"/>
                </a:solidFill>
              </a:rPr>
              <a:t>()</a:t>
            </a:r>
            <a:r>
              <a:rPr lang="en-US" dirty="0"/>
              <a:t> </a:t>
            </a:r>
          </a:p>
          <a:p>
            <a:pPr marL="1426464" lvl="6" indent="-457200"/>
            <a:r>
              <a:rPr lang="en-US" dirty="0"/>
              <a:t>(or it could also be called standalone in </a:t>
            </a:r>
            <a:r>
              <a:rPr lang="en-US" b="1" i="1" dirty="0" err="1">
                <a:solidFill>
                  <a:schemeClr val="accent2"/>
                </a:solidFill>
              </a:rPr>
              <a:t>main_plots</a:t>
            </a:r>
            <a:r>
              <a:rPr lang="en-US" b="1" i="1" dirty="0">
                <a:solidFill>
                  <a:schemeClr val="accent2"/>
                </a:solidFill>
              </a:rPr>
              <a:t>()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i="1" dirty="0" err="1">
                <a:solidFill>
                  <a:schemeClr val="accent2"/>
                </a:solidFill>
                <a:sym typeface="Wingdings" panose="05000000000000000000" pitchFamily="2" charset="2"/>
              </a:rPr>
              <a:t>postPlot</a:t>
            </a:r>
            <a:r>
              <a:rPr lang="en-US" b="1" i="1" dirty="0">
                <a:solidFill>
                  <a:schemeClr val="accent2"/>
                </a:solidFill>
                <a:sym typeface="Wingdings" panose="05000000000000000000" pitchFamily="2" charset="2"/>
              </a:rPr>
              <a:t>()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b="1" i="1" dirty="0">
              <a:solidFill>
                <a:schemeClr val="accent2"/>
              </a:solidFill>
            </a:endParaRPr>
          </a:p>
          <a:p>
            <a:pPr marL="960120" lvl="3" indent="-457200"/>
            <a:r>
              <a:rPr lang="en-US" b="1" dirty="0">
                <a:solidFill>
                  <a:schemeClr val="accent3"/>
                </a:solidFill>
              </a:rPr>
              <a:t>Inputs</a:t>
            </a:r>
            <a:r>
              <a:rPr lang="en-US" dirty="0"/>
              <a:t>: </a:t>
            </a:r>
          </a:p>
          <a:p>
            <a:pPr marL="1426464" lvl="6" indent="-457200"/>
            <a:r>
              <a:rPr lang="en-US" b="1" i="1" dirty="0" err="1">
                <a:solidFill>
                  <a:schemeClr val="accent2"/>
                </a:solidFill>
              </a:rPr>
              <a:t>df_links</a:t>
            </a:r>
            <a:r>
              <a:rPr lang="en-US" dirty="0"/>
              <a:t>, </a:t>
            </a:r>
            <a:r>
              <a:rPr lang="en-US" b="1" i="1" dirty="0" err="1">
                <a:solidFill>
                  <a:schemeClr val="accent2"/>
                </a:solidFill>
              </a:rPr>
              <a:t>grta_links</a:t>
            </a:r>
            <a:r>
              <a:rPr lang="en-US" dirty="0"/>
              <a:t>, </a:t>
            </a:r>
            <a:r>
              <a:rPr lang="en-US" b="1" i="1" dirty="0" err="1">
                <a:solidFill>
                  <a:schemeClr val="accent2"/>
                </a:solidFill>
              </a:rPr>
              <a:t>marta_links</a:t>
            </a:r>
            <a:r>
              <a:rPr lang="en-US" dirty="0"/>
              <a:t>, &amp; </a:t>
            </a:r>
            <a:r>
              <a:rPr lang="en-US" b="1" i="1" dirty="0">
                <a:solidFill>
                  <a:schemeClr val="accent2"/>
                </a:solidFill>
              </a:rPr>
              <a:t>expressways</a:t>
            </a:r>
            <a:r>
              <a:rPr lang="en-US" dirty="0"/>
              <a:t> read from </a:t>
            </a:r>
            <a:r>
              <a:rPr lang="en-US" b="1" i="1" dirty="0" err="1">
                <a:solidFill>
                  <a:schemeClr val="accent2"/>
                </a:solidFill>
              </a:rPr>
              <a:t>initializePlotter</a:t>
            </a:r>
            <a:r>
              <a:rPr lang="en-US" b="1" i="1" dirty="0">
                <a:solidFill>
                  <a:schemeClr val="accent2"/>
                </a:solidFill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89BEA7-A5FB-45B7-A2E5-8A6D44B38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24" y="3209885"/>
            <a:ext cx="5861538" cy="1705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E0970B-8629-4AB1-A9B0-BBAC699E1C9C}"/>
              </a:ext>
            </a:extLst>
          </p:cNvPr>
          <p:cNvSpPr/>
          <p:nvPr/>
        </p:nvSpPr>
        <p:spPr>
          <a:xfrm>
            <a:off x="6054520" y="4340541"/>
            <a:ext cx="3409911" cy="1355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B47CA-EF5D-48E2-B7CF-2A8ABFB0C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678" y="5120862"/>
            <a:ext cx="5973152" cy="15080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8D5827C-B81F-467A-8216-2B6DF2B690F2}"/>
              </a:ext>
            </a:extLst>
          </p:cNvPr>
          <p:cNvSpPr/>
          <p:nvPr/>
        </p:nvSpPr>
        <p:spPr>
          <a:xfrm>
            <a:off x="4761075" y="5606766"/>
            <a:ext cx="1288034" cy="13754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6CDA1-FA4E-41E2-9BA8-B92D5D106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937" y="5523539"/>
            <a:ext cx="4801088" cy="765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463800-8904-4B5D-9D06-BDB47721BB89}"/>
              </a:ext>
            </a:extLst>
          </p:cNvPr>
          <p:cNvSpPr/>
          <p:nvPr/>
        </p:nvSpPr>
        <p:spPr>
          <a:xfrm>
            <a:off x="7824705" y="6084920"/>
            <a:ext cx="3726433" cy="16839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099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2E0398-DB7E-45F5-A6A4-56C19CCF9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rgbClr val="374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4ED31C-6E3F-4033-8829-75F244ACC6C1}"/>
              </a:ext>
            </a:extLst>
          </p:cNvPr>
          <p:cNvSpPr/>
          <p:nvPr/>
        </p:nvSpPr>
        <p:spPr>
          <a:xfrm>
            <a:off x="-1" y="-2"/>
            <a:ext cx="4059935" cy="685800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93EC6-BB1D-4583-A9BF-75540AB5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6-*.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A70-70FA-4596-807E-F2E30FE45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bg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1" i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toPlotter</a:t>
            </a:r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457200" indent="-457200">
              <a:buClr>
                <a:schemeClr val="bg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b="1" i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initializePlotter</a:t>
            </a:r>
            <a:r>
              <a:rPr lang="en-US" b="1" i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i="1" dirty="0">
                <a:solidFill>
                  <a:schemeClr val="accent2"/>
                </a:solidFill>
              </a:rPr>
              <a:t>plotter()</a:t>
            </a:r>
            <a:r>
              <a:rPr lang="en-US" dirty="0"/>
              <a:t>: </a:t>
            </a:r>
            <a:r>
              <a:rPr lang="en-US" b="1" dirty="0">
                <a:solidFill>
                  <a:schemeClr val="accent3"/>
                </a:solidFill>
              </a:rPr>
              <a:t>plot</a:t>
            </a:r>
            <a:endParaRPr lang="en-US" dirty="0"/>
          </a:p>
          <a:p>
            <a:pPr marL="960120" lvl="3" indent="-457200"/>
            <a:r>
              <a:rPr lang="en-US" b="1" dirty="0">
                <a:solidFill>
                  <a:schemeClr val="accent3"/>
                </a:solidFill>
              </a:rPr>
              <a:t>Called out in </a:t>
            </a:r>
            <a:r>
              <a:rPr lang="en-US" b="1" i="1" dirty="0" err="1">
                <a:solidFill>
                  <a:schemeClr val="accent2"/>
                </a:solidFill>
              </a:rPr>
              <a:t>allRun</a:t>
            </a:r>
            <a:r>
              <a:rPr lang="en-US" b="1" i="1" dirty="0">
                <a:solidFill>
                  <a:schemeClr val="accent2"/>
                </a:solidFill>
              </a:rPr>
              <a:t>()</a:t>
            </a:r>
            <a:r>
              <a:rPr lang="en-US" dirty="0"/>
              <a:t> </a:t>
            </a:r>
          </a:p>
          <a:p>
            <a:pPr marL="1426464" lvl="6" indent="-457200"/>
            <a:r>
              <a:rPr lang="en-US" dirty="0"/>
              <a:t>(or it could also be called standalone in </a:t>
            </a:r>
            <a:r>
              <a:rPr lang="en-US" b="1" i="1" dirty="0" err="1">
                <a:solidFill>
                  <a:schemeClr val="accent2"/>
                </a:solidFill>
              </a:rPr>
              <a:t>main_plots</a:t>
            </a:r>
            <a:r>
              <a:rPr lang="en-US" b="1" i="1" dirty="0">
                <a:solidFill>
                  <a:schemeClr val="accent2"/>
                </a:solidFill>
              </a:rPr>
              <a:t>()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i="1" dirty="0" err="1">
                <a:solidFill>
                  <a:schemeClr val="accent2"/>
                </a:solidFill>
                <a:sym typeface="Wingdings" panose="05000000000000000000" pitchFamily="2" charset="2"/>
              </a:rPr>
              <a:t>postPlot</a:t>
            </a:r>
            <a:r>
              <a:rPr lang="en-US" b="1" i="1" dirty="0">
                <a:solidFill>
                  <a:schemeClr val="accent2"/>
                </a:solidFill>
                <a:sym typeface="Wingdings" panose="05000000000000000000" pitchFamily="2" charset="2"/>
              </a:rPr>
              <a:t>()</a:t>
            </a:r>
            <a:r>
              <a:rPr lang="en-US" dirty="0">
                <a:sym typeface="Wingdings" panose="05000000000000000000" pitchFamily="2" charset="2"/>
              </a:rPr>
              <a:t>)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(???)</a:t>
            </a:r>
            <a:endParaRPr lang="en-US" b="1" dirty="0">
              <a:solidFill>
                <a:srgbClr val="FF0000"/>
              </a:solidFill>
            </a:endParaRPr>
          </a:p>
          <a:p>
            <a:pPr marL="960120" lvl="3" indent="-457200"/>
            <a:r>
              <a:rPr lang="en-US" b="1" dirty="0">
                <a:solidFill>
                  <a:schemeClr val="accent3"/>
                </a:solidFill>
              </a:rPr>
              <a:t>Inputs</a:t>
            </a:r>
            <a:r>
              <a:rPr lang="en-US" dirty="0"/>
              <a:t>: </a:t>
            </a:r>
          </a:p>
          <a:p>
            <a:pPr marL="1426464" lvl="6" indent="-457200"/>
            <a:r>
              <a:rPr lang="en-US" b="1" i="1" dirty="0" err="1">
                <a:solidFill>
                  <a:schemeClr val="accent2"/>
                </a:solidFill>
              </a:rPr>
              <a:t>df_links</a:t>
            </a:r>
            <a:r>
              <a:rPr lang="en-US" dirty="0"/>
              <a:t>, </a:t>
            </a:r>
            <a:r>
              <a:rPr lang="en-US" b="1" i="1" dirty="0" err="1">
                <a:solidFill>
                  <a:schemeClr val="accent2"/>
                </a:solidFill>
              </a:rPr>
              <a:t>grta_links</a:t>
            </a:r>
            <a:r>
              <a:rPr lang="en-US" dirty="0"/>
              <a:t>, </a:t>
            </a:r>
            <a:r>
              <a:rPr lang="en-US" b="1" i="1" dirty="0" err="1">
                <a:solidFill>
                  <a:schemeClr val="accent2"/>
                </a:solidFill>
              </a:rPr>
              <a:t>marta_links</a:t>
            </a:r>
            <a:r>
              <a:rPr lang="en-US" dirty="0"/>
              <a:t>, &amp; </a:t>
            </a:r>
            <a:r>
              <a:rPr lang="en-US" b="1" i="1" dirty="0">
                <a:solidFill>
                  <a:schemeClr val="accent2"/>
                </a:solidFill>
              </a:rPr>
              <a:t>expressways</a:t>
            </a:r>
            <a:r>
              <a:rPr lang="en-US" dirty="0"/>
              <a:t> read from </a:t>
            </a:r>
            <a:r>
              <a:rPr lang="en-US" b="1" i="1" dirty="0" err="1">
                <a:solidFill>
                  <a:schemeClr val="accent2"/>
                </a:solidFill>
              </a:rPr>
              <a:t>initializePlotter</a:t>
            </a:r>
            <a:r>
              <a:rPr lang="en-US" b="1" i="1" dirty="0">
                <a:solidFill>
                  <a:schemeClr val="accent2"/>
                </a:solidFill>
              </a:rPr>
              <a:t>()</a:t>
            </a:r>
          </a:p>
          <a:p>
            <a:pPr marL="960120" lvl="3" indent="-457200"/>
            <a:r>
              <a:rPr lang="en-US" b="1" dirty="0">
                <a:solidFill>
                  <a:schemeClr val="accent3"/>
                </a:solidFill>
              </a:rPr>
              <a:t>Processing</a:t>
            </a:r>
            <a:r>
              <a:rPr lang="en-US" dirty="0"/>
              <a:t>: </a:t>
            </a:r>
          </a:p>
          <a:p>
            <a:pPr marL="1426464" lvl="6" indent="-457200"/>
            <a:r>
              <a:rPr lang="en-US" b="1" dirty="0">
                <a:solidFill>
                  <a:schemeClr val="accent3"/>
                </a:solidFill>
              </a:rPr>
              <a:t>Plot the route </a:t>
            </a:r>
            <a:r>
              <a:rPr lang="en-US" dirty="0"/>
              <a:t>(red, for PNR, red for drive and blue for transit) on the context of all links (black)</a:t>
            </a:r>
          </a:p>
          <a:p>
            <a:pPr marL="1426464" lvl="6" indent="-457200"/>
            <a:r>
              <a:rPr lang="en-US" b="1" dirty="0">
                <a:solidFill>
                  <a:schemeClr val="accent3"/>
                </a:solidFill>
              </a:rPr>
              <a:t>For all modes </a:t>
            </a:r>
            <a:r>
              <a:rPr lang="en-US" b="1" dirty="0">
                <a:solidFill>
                  <a:srgbClr val="FF0000"/>
                </a:solidFill>
              </a:rPr>
              <a:t>(what if not all modes are enabled???)</a:t>
            </a:r>
          </a:p>
          <a:p>
            <a:pPr marL="1426464" lvl="6" indent="-457200"/>
            <a:r>
              <a:rPr lang="en-US" b="1" dirty="0">
                <a:solidFill>
                  <a:schemeClr val="accent3"/>
                </a:solidFill>
              </a:rPr>
              <a:t>Save</a:t>
            </a:r>
            <a:r>
              <a:rPr lang="en-US" dirty="0"/>
              <a:t> as [trip ID]_[mode].jpg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49E469-3197-4BDE-B82B-9BDE1D1FA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533" y="4385187"/>
            <a:ext cx="5802517" cy="225007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C355FDC-56AA-4115-A7CE-4778342321B9}"/>
              </a:ext>
            </a:extLst>
          </p:cNvPr>
          <p:cNvSpPr/>
          <p:nvPr/>
        </p:nvSpPr>
        <p:spPr>
          <a:xfrm>
            <a:off x="203200" y="117230"/>
            <a:ext cx="470517" cy="405618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2289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2E0398-DB7E-45F5-A6A4-56C19CCF9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rgbClr val="374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4ED31C-6E3F-4033-8829-75F244ACC6C1}"/>
              </a:ext>
            </a:extLst>
          </p:cNvPr>
          <p:cNvSpPr/>
          <p:nvPr/>
        </p:nvSpPr>
        <p:spPr>
          <a:xfrm>
            <a:off x="-1" y="-2"/>
            <a:ext cx="4059935" cy="685800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93EC6-BB1D-4583-A9BF-75540AB5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1.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A70-70FA-4596-807E-F2E30FE45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561323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File directory: </a:t>
            </a:r>
            <a:r>
              <a:rPr lang="en-US" b="1" dirty="0" err="1">
                <a:solidFill>
                  <a:schemeClr val="accent3"/>
                </a:solidFill>
              </a:rPr>
              <a:t>SidewalkSim</a:t>
            </a:r>
            <a:endParaRPr lang="en-US" b="1" dirty="0">
              <a:solidFill>
                <a:schemeClr val="accent3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Structure:</a:t>
            </a:r>
            <a:endParaRPr lang="en-US" b="1" dirty="0">
              <a:solidFill>
                <a:schemeClr val="accent3"/>
              </a:solidFill>
            </a:endParaRPr>
          </a:p>
          <a:p>
            <a:pPr marL="960120" lvl="3" indent="-457200"/>
            <a:r>
              <a:rPr lang="en-US" b="1" i="1" dirty="0" err="1">
                <a:solidFill>
                  <a:schemeClr val="accent2"/>
                </a:solidFill>
              </a:rPr>
              <a:t>sidewalk_raw_files</a:t>
            </a:r>
            <a:r>
              <a:rPr lang="en-US" dirty="0"/>
              <a:t>: Input location of sidewalk nodes and links file (output of flythrough/sidewalk machine vision/other sensing tasks)</a:t>
            </a:r>
          </a:p>
          <a:p>
            <a:pPr marL="1426464" lvl="6" indent="-457200"/>
            <a:r>
              <a:rPr lang="en-US" b="1" i="1" dirty="0" err="1">
                <a:solidFill>
                  <a:schemeClr val="accent2"/>
                </a:solidFill>
              </a:rPr>
              <a:t>sidewalks.shp</a:t>
            </a:r>
            <a:r>
              <a:rPr lang="en-US" b="1" i="1" dirty="0">
                <a:solidFill>
                  <a:schemeClr val="accent2"/>
                </a:solidFill>
              </a:rPr>
              <a:t> </a:t>
            </a:r>
            <a:r>
              <a:rPr lang="en-US" dirty="0"/>
              <a:t>– sidewalk presence/absence shapefiles </a:t>
            </a:r>
          </a:p>
          <a:p>
            <a:pPr marL="1426464" lvl="6" indent="-457200"/>
            <a:r>
              <a:rPr lang="en-US" b="1" i="1" dirty="0" err="1">
                <a:solidFill>
                  <a:schemeClr val="accent2"/>
                </a:solidFill>
              </a:rPr>
              <a:t>crosswalk.shp</a:t>
            </a:r>
            <a:r>
              <a:rPr lang="en-US" b="1" i="1" dirty="0">
                <a:solidFill>
                  <a:schemeClr val="accent2"/>
                </a:solidFill>
              </a:rPr>
              <a:t> </a:t>
            </a:r>
            <a:r>
              <a:rPr lang="en-US" dirty="0"/>
              <a:t>– crosswalk shapefiles </a:t>
            </a:r>
          </a:p>
          <a:p>
            <a:pPr marL="1426464" lvl="6" indent="-457200"/>
            <a:r>
              <a:rPr lang="en-US" b="1" i="1" dirty="0" err="1">
                <a:solidFill>
                  <a:schemeClr val="accent2"/>
                </a:solidFill>
              </a:rPr>
              <a:t>sidewalkNodes.shp</a:t>
            </a:r>
            <a:r>
              <a:rPr lang="en-US" b="1" i="1" dirty="0">
                <a:solidFill>
                  <a:schemeClr val="accent2"/>
                </a:solidFill>
              </a:rPr>
              <a:t> </a:t>
            </a:r>
            <a:r>
              <a:rPr lang="en-US" dirty="0"/>
              <a:t>– sidewalk nodes</a:t>
            </a:r>
          </a:p>
          <a:p>
            <a:pPr marL="960120" lvl="3" indent="-457200"/>
            <a:r>
              <a:rPr lang="en-US" b="1" i="1" dirty="0" err="1">
                <a:solidFill>
                  <a:schemeClr val="accent2"/>
                </a:solidFill>
              </a:rPr>
              <a:t>build_graph</a:t>
            </a:r>
            <a:r>
              <a:rPr lang="en-US" dirty="0"/>
              <a:t>: Main running files – inputs, interim, outputs, etc.</a:t>
            </a:r>
          </a:p>
          <a:p>
            <a:pPr marL="1426464" lvl="6" indent="-457200"/>
            <a:r>
              <a:rPr lang="en-US" b="1" i="1" dirty="0" err="1">
                <a:solidFill>
                  <a:schemeClr val="accent2"/>
                </a:solidFill>
              </a:rPr>
              <a:t>data_node_link</a:t>
            </a:r>
            <a:r>
              <a:rPr lang="en-US" b="1" i="1" dirty="0">
                <a:solidFill>
                  <a:schemeClr val="accent2"/>
                </a:solidFill>
              </a:rPr>
              <a:t>:</a:t>
            </a:r>
            <a:r>
              <a:rPr lang="en-US" dirty="0"/>
              <a:t> location to stored the temporary outputs of sidewalk raw files processing (the ”links”)</a:t>
            </a:r>
          </a:p>
          <a:p>
            <a:pPr marL="1426464" lvl="6" indent="-457200"/>
            <a:r>
              <a:rPr lang="en-US" b="1" i="1" dirty="0" err="1">
                <a:solidFill>
                  <a:schemeClr val="accent2"/>
                </a:solidFill>
              </a:rPr>
              <a:t>samples_in</a:t>
            </a:r>
            <a:r>
              <a:rPr lang="en-US" dirty="0"/>
              <a:t>: raw sample files, with origin coordinates and destination coordinates</a:t>
            </a:r>
          </a:p>
          <a:p>
            <a:pPr marL="1426464" lvl="6" indent="-457200"/>
            <a:r>
              <a:rPr lang="en-US" b="1" i="1" dirty="0" err="1">
                <a:solidFill>
                  <a:schemeClr val="accent2"/>
                </a:solidFill>
              </a:rPr>
              <a:t>samples_out</a:t>
            </a:r>
            <a:r>
              <a:rPr lang="en-US" dirty="0"/>
              <a:t>: processed sample files that can be read and used by the program</a:t>
            </a:r>
          </a:p>
          <a:p>
            <a:pPr marL="1426464" lvl="6" indent="-457200"/>
            <a:r>
              <a:rPr lang="en-US" b="1" i="1" dirty="0">
                <a:solidFill>
                  <a:schemeClr val="accent2"/>
                </a:solidFill>
              </a:rPr>
              <a:t>results</a:t>
            </a:r>
            <a:r>
              <a:rPr lang="en-US" dirty="0"/>
              <a:t>: link-by-link walking trajectory with time, speed and distance for each O-D pair</a:t>
            </a:r>
          </a:p>
          <a:p>
            <a:pPr marL="1426464" lvl="6" indent="-457200"/>
            <a:r>
              <a:rPr lang="en-US" b="1" i="1" dirty="0" err="1">
                <a:solidFill>
                  <a:schemeClr val="accent2"/>
                </a:solidFill>
              </a:rPr>
              <a:t>results_route</a:t>
            </a:r>
            <a:r>
              <a:rPr lang="en-US" dirty="0"/>
              <a:t>: if the plotting function is allowed, the program will generate a figure for every O-D pair </a:t>
            </a:r>
          </a:p>
          <a:p>
            <a:pPr marL="960120" lvl="3" indent="-457200"/>
            <a:r>
              <a:rPr lang="en-US" b="1" i="1" dirty="0" err="1">
                <a:solidFill>
                  <a:schemeClr val="accent2"/>
                </a:solidFill>
              </a:rPr>
              <a:t>core_script</a:t>
            </a:r>
            <a:r>
              <a:rPr lang="en-US" dirty="0"/>
              <a:t>: Location of the running scripts</a:t>
            </a:r>
          </a:p>
        </p:txBody>
      </p:sp>
    </p:spTree>
    <p:extLst>
      <p:ext uri="{BB962C8B-B14F-4D97-AF65-F5344CB8AC3E}">
        <p14:creationId xmlns:p14="http://schemas.microsoft.com/office/powerpoint/2010/main" val="342006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2E0398-DB7E-45F5-A6A4-56C19CCF9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rgbClr val="374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4ED31C-6E3F-4033-8829-75F244ACC6C1}"/>
              </a:ext>
            </a:extLst>
          </p:cNvPr>
          <p:cNvSpPr/>
          <p:nvPr/>
        </p:nvSpPr>
        <p:spPr>
          <a:xfrm>
            <a:off x="-1" y="-2"/>
            <a:ext cx="4059935" cy="685800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93EC6-BB1D-4583-A9BF-75540AB5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2. Sidewalk network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A70-70FA-4596-807E-F2E30FE45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</a:rPr>
              <a:t>If initialization done in the previous model run </a:t>
            </a:r>
            <a:r>
              <a:rPr lang="en-US" dirty="0"/>
              <a:t>(that is, the same sidewalk raw files have been used in another model run, then the content of the </a:t>
            </a:r>
            <a:r>
              <a:rPr lang="en-US" b="1" i="1" dirty="0" err="1">
                <a:solidFill>
                  <a:schemeClr val="accent2"/>
                </a:solidFill>
              </a:rPr>
              <a:t>data_node_link</a:t>
            </a:r>
            <a:r>
              <a:rPr lang="en-US" dirty="0"/>
              <a:t> can be directly copied) – import those files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</a:rPr>
              <a:t>If not </a:t>
            </a:r>
            <a:r>
              <a:rPr lang="en-US" dirty="0"/>
              <a:t>– run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 i="1" dirty="0" err="1">
                <a:solidFill>
                  <a:schemeClr val="accent2"/>
                </a:solidFill>
              </a:rPr>
              <a:t>initialize_sws_links</a:t>
            </a:r>
            <a:r>
              <a:rPr lang="en-US" b="1" i="1" dirty="0">
                <a:solidFill>
                  <a:schemeClr val="accent2"/>
                </a:solidFill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7A3078-383A-F74B-8D7E-7F46BE4F6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657" y="4067689"/>
            <a:ext cx="7322820" cy="12204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52C3AC-B836-4782-8BC0-A8671AC2A658}"/>
              </a:ext>
            </a:extLst>
          </p:cNvPr>
          <p:cNvSpPr/>
          <p:nvPr/>
        </p:nvSpPr>
        <p:spPr>
          <a:xfrm>
            <a:off x="6446106" y="4991582"/>
            <a:ext cx="1680572" cy="2742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705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2E0398-DB7E-45F5-A6A4-56C19CCF9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rgbClr val="374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4ED31C-6E3F-4033-8829-75F244ACC6C1}"/>
              </a:ext>
            </a:extLst>
          </p:cNvPr>
          <p:cNvSpPr/>
          <p:nvPr/>
        </p:nvSpPr>
        <p:spPr>
          <a:xfrm>
            <a:off x="-1" y="-2"/>
            <a:ext cx="4059935" cy="685800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93EC6-BB1D-4583-A9BF-75540AB5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2. Sidewalk network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A70-70FA-4596-807E-F2E30FE45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</a:rPr>
              <a:t>If initialization done in the previous model run </a:t>
            </a:r>
            <a:r>
              <a:rPr lang="en-US" dirty="0"/>
              <a:t>– import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</a:rPr>
              <a:t>If not </a:t>
            </a:r>
            <a:r>
              <a:rPr lang="en-US" dirty="0"/>
              <a:t>– run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 i="1" dirty="0" err="1">
                <a:solidFill>
                  <a:schemeClr val="accent2"/>
                </a:solidFill>
              </a:rPr>
              <a:t>initialize_sws_links</a:t>
            </a:r>
            <a:r>
              <a:rPr lang="en-US" b="1" i="1" dirty="0">
                <a:solidFill>
                  <a:schemeClr val="accent2"/>
                </a:solidFill>
              </a:rPr>
              <a:t>()</a:t>
            </a:r>
          </a:p>
          <a:p>
            <a:pPr marL="960120" lvl="3" indent="-457200"/>
            <a:r>
              <a:rPr lang="en-US" b="1" dirty="0">
                <a:solidFill>
                  <a:schemeClr val="accent3"/>
                </a:solidFill>
              </a:rPr>
              <a:t>Inputs: </a:t>
            </a:r>
            <a:r>
              <a:rPr lang="en-US" b="1" i="1" dirty="0" err="1">
                <a:solidFill>
                  <a:schemeClr val="accent2"/>
                </a:solidFill>
              </a:rPr>
              <a:t>sidewalks.shp</a:t>
            </a:r>
            <a:r>
              <a:rPr lang="en-US" dirty="0"/>
              <a:t>, </a:t>
            </a:r>
            <a:r>
              <a:rPr lang="en-US" b="1" i="1" dirty="0" err="1">
                <a:solidFill>
                  <a:schemeClr val="accent2"/>
                </a:solidFill>
              </a:rPr>
              <a:t>crosswalks.shp</a:t>
            </a:r>
            <a:r>
              <a:rPr lang="en-US" dirty="0"/>
              <a:t>, </a:t>
            </a:r>
            <a:r>
              <a:rPr lang="en-US" b="1" i="1" dirty="0" err="1">
                <a:solidFill>
                  <a:schemeClr val="accent2"/>
                </a:solidFill>
              </a:rPr>
              <a:t>sidewalkNodes.shp</a:t>
            </a:r>
            <a:r>
              <a:rPr lang="en-US" dirty="0"/>
              <a:t> files in the </a:t>
            </a:r>
            <a:r>
              <a:rPr lang="en-US" b="1" i="1" dirty="0" err="1">
                <a:solidFill>
                  <a:schemeClr val="accent2"/>
                </a:solidFill>
              </a:rPr>
              <a:t>sidewalk_raw_files</a:t>
            </a:r>
            <a:r>
              <a:rPr lang="en-US" b="1" i="1" dirty="0">
                <a:solidFill>
                  <a:schemeClr val="accent2"/>
                </a:solidFill>
              </a:rPr>
              <a:t> </a:t>
            </a:r>
            <a:r>
              <a:rPr lang="en-US" dirty="0"/>
              <a:t>folder</a:t>
            </a:r>
          </a:p>
          <a:p>
            <a:pPr marL="960120" lvl="3" indent="-45720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92DD22-B29E-4340-BD01-5A54453F16EF}"/>
              </a:ext>
            </a:extLst>
          </p:cNvPr>
          <p:cNvSpPr/>
          <p:nvPr/>
        </p:nvSpPr>
        <p:spPr>
          <a:xfrm>
            <a:off x="310039" y="296985"/>
            <a:ext cx="3333494" cy="156307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To do: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Update files in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sidewalk_raw</a:t>
            </a:r>
            <a:r>
              <a:rPr lang="en-US" b="1" i="1" dirty="0">
                <a:solidFill>
                  <a:schemeClr val="accent2"/>
                </a:solidFill>
                <a:latin typeface="Tw Cen MT" panose="020B0602020104020603"/>
              </a:rPr>
              <a:t>_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files</a:t>
            </a:r>
            <a:r>
              <a:rPr lang="en-US" dirty="0">
                <a:solidFill>
                  <a:srgbClr val="FFFFFF"/>
                </a:solidFill>
                <a:latin typeface="Tw Cen MT" panose="020B0602020104020603"/>
              </a:rPr>
              <a:t>, update column names where necessary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840D9-C02F-F947-A5A1-D46C7DC50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724" y="2218542"/>
            <a:ext cx="5842325" cy="433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1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4ED31C-6E3F-4033-8829-75F244ACC6C1}"/>
              </a:ext>
            </a:extLst>
          </p:cNvPr>
          <p:cNvSpPr/>
          <p:nvPr/>
        </p:nvSpPr>
        <p:spPr>
          <a:xfrm>
            <a:off x="-1" y="-2"/>
            <a:ext cx="4059935" cy="685800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93EC6-BB1D-4583-A9BF-75540AB5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2. Sidewalk network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A70-70FA-4596-807E-F2E30FE45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</a:rPr>
              <a:t>If initialization done in the previous model run </a:t>
            </a:r>
            <a:r>
              <a:rPr lang="en-US" dirty="0"/>
              <a:t>– import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</a:rPr>
              <a:t>If not </a:t>
            </a:r>
            <a:r>
              <a:rPr lang="en-US" dirty="0"/>
              <a:t>– run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 i="1" dirty="0" err="1">
                <a:solidFill>
                  <a:schemeClr val="accent2"/>
                </a:solidFill>
              </a:rPr>
              <a:t>initialize_sws_links</a:t>
            </a:r>
            <a:r>
              <a:rPr lang="en-US" b="1" i="1" dirty="0">
                <a:solidFill>
                  <a:schemeClr val="accent2"/>
                </a:solidFill>
              </a:rPr>
              <a:t>()</a:t>
            </a:r>
          </a:p>
          <a:p>
            <a:pPr marL="960120" lvl="3" indent="-457200"/>
            <a:r>
              <a:rPr lang="en-US" b="1" dirty="0">
                <a:solidFill>
                  <a:schemeClr val="accent3"/>
                </a:solidFill>
              </a:rPr>
              <a:t>Inputs: </a:t>
            </a:r>
            <a:r>
              <a:rPr lang="en-US" b="1" i="1" dirty="0" err="1">
                <a:solidFill>
                  <a:schemeClr val="accent2"/>
                </a:solidFill>
              </a:rPr>
              <a:t>sidewalks.shp</a:t>
            </a:r>
            <a:r>
              <a:rPr lang="en-US" dirty="0"/>
              <a:t>, </a:t>
            </a:r>
            <a:r>
              <a:rPr lang="en-US" b="1" i="1" dirty="0" err="1">
                <a:solidFill>
                  <a:schemeClr val="accent2"/>
                </a:solidFill>
              </a:rPr>
              <a:t>crosswalks.shp</a:t>
            </a:r>
            <a:r>
              <a:rPr lang="en-US" dirty="0"/>
              <a:t>, </a:t>
            </a:r>
            <a:r>
              <a:rPr lang="en-US" b="1" i="1" dirty="0" err="1">
                <a:solidFill>
                  <a:schemeClr val="accent2"/>
                </a:solidFill>
              </a:rPr>
              <a:t>sidewalkNodes.shp</a:t>
            </a:r>
            <a:r>
              <a:rPr lang="en-US" dirty="0"/>
              <a:t> files in the </a:t>
            </a:r>
            <a:r>
              <a:rPr lang="en-US" b="1" i="1" dirty="0" err="1">
                <a:solidFill>
                  <a:schemeClr val="accent2"/>
                </a:solidFill>
              </a:rPr>
              <a:t>sidewalk_raw_files</a:t>
            </a:r>
            <a:r>
              <a:rPr lang="en-US" b="1" i="1" dirty="0">
                <a:solidFill>
                  <a:schemeClr val="accent2"/>
                </a:solidFill>
              </a:rPr>
              <a:t> </a:t>
            </a:r>
            <a:r>
              <a:rPr lang="en-US" dirty="0"/>
              <a:t>folder</a:t>
            </a:r>
          </a:p>
          <a:p>
            <a:pPr marL="960120" lvl="3" indent="-457200"/>
            <a:r>
              <a:rPr lang="en-US" b="1" dirty="0">
                <a:solidFill>
                  <a:schemeClr val="accent3"/>
                </a:solidFill>
              </a:rPr>
              <a:t>Processing</a:t>
            </a:r>
            <a:r>
              <a:rPr lang="en-US" dirty="0"/>
              <a:t>:</a:t>
            </a:r>
          </a:p>
          <a:p>
            <a:pPr marL="1143000" lvl="4" indent="-457200">
              <a:buFont typeface="+mj-lt"/>
              <a:buAutoNum type="alphaLcParenR"/>
            </a:pPr>
            <a:r>
              <a:rPr lang="en-US" dirty="0"/>
              <a:t>Import files</a:t>
            </a:r>
            <a:endParaRPr lang="en-US" b="1" dirty="0">
              <a:solidFill>
                <a:srgbClr val="FF0000"/>
              </a:solidFill>
            </a:endParaRPr>
          </a:p>
          <a:p>
            <a:pPr marL="1143000" lvl="4" indent="-457200">
              <a:buFont typeface="+mj-lt"/>
              <a:buAutoNum type="alphaLcParenR"/>
            </a:pPr>
            <a:r>
              <a:rPr lang="en-US" dirty="0"/>
              <a:t>Add geometry</a:t>
            </a:r>
            <a:endParaRPr lang="en-US" b="1" dirty="0">
              <a:solidFill>
                <a:schemeClr val="accent3"/>
              </a:solidFill>
            </a:endParaRPr>
          </a:p>
          <a:p>
            <a:pPr marL="1143000" lvl="4" indent="-457200">
              <a:buFont typeface="+mj-lt"/>
              <a:buAutoNum type="alphaLcParenR"/>
            </a:pPr>
            <a:r>
              <a:rPr lang="en-US" dirty="0"/>
              <a:t>Join </a:t>
            </a:r>
            <a:r>
              <a:rPr lang="en-US" b="1" dirty="0">
                <a:solidFill>
                  <a:schemeClr val="accent3"/>
                </a:solidFill>
              </a:rPr>
              <a:t>nodes information </a:t>
            </a:r>
            <a:r>
              <a:rPr lang="en-US" dirty="0"/>
              <a:t>to the origin and destination nodes of each link</a:t>
            </a:r>
          </a:p>
          <a:p>
            <a:pPr marL="1143000" lvl="4" indent="-457200">
              <a:buFont typeface="+mj-lt"/>
              <a:buAutoNum type="alphaLcParenR"/>
            </a:pPr>
            <a:r>
              <a:rPr lang="en-US" dirty="0"/>
              <a:t>Add </a:t>
            </a:r>
            <a:r>
              <a:rPr lang="en-US" b="1" dirty="0">
                <a:solidFill>
                  <a:schemeClr val="accent3"/>
                </a:solidFill>
              </a:rPr>
              <a:t>grid information </a:t>
            </a:r>
            <a:r>
              <a:rPr lang="en-US" dirty="0"/>
              <a:t>to the nodes</a:t>
            </a:r>
          </a:p>
          <a:p>
            <a:pPr marL="1143000" lvl="4" indent="-457200">
              <a:buFont typeface="+mj-lt"/>
              <a:buAutoNum type="alphaLcParenR"/>
            </a:pPr>
            <a:r>
              <a:rPr lang="en-US" dirty="0"/>
              <a:t>Get </a:t>
            </a:r>
            <a:r>
              <a:rPr lang="en-US" b="1" dirty="0">
                <a:solidFill>
                  <a:schemeClr val="accent3"/>
                </a:solidFill>
              </a:rPr>
              <a:t>distance</a:t>
            </a:r>
            <a:r>
              <a:rPr lang="en-US" dirty="0"/>
              <a:t> for each link</a:t>
            </a:r>
          </a:p>
          <a:p>
            <a:pPr marL="1143000" lvl="4" indent="-457200">
              <a:buFont typeface="+mj-lt"/>
              <a:buAutoNum type="alphaLcParenR"/>
            </a:pPr>
            <a:r>
              <a:rPr lang="en-US" dirty="0"/>
              <a:t>Store the </a:t>
            </a:r>
            <a:r>
              <a:rPr lang="en-US" b="1" dirty="0">
                <a:solidFill>
                  <a:schemeClr val="accent3"/>
                </a:solidFill>
              </a:rPr>
              <a:t>output</a:t>
            </a:r>
          </a:p>
          <a:p>
            <a:pPr marL="960120" lvl="3" indent="-457200"/>
            <a:endParaRPr 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779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4ED31C-6E3F-4033-8829-75F244ACC6C1}"/>
              </a:ext>
            </a:extLst>
          </p:cNvPr>
          <p:cNvSpPr/>
          <p:nvPr/>
        </p:nvSpPr>
        <p:spPr>
          <a:xfrm>
            <a:off x="-1" y="-2"/>
            <a:ext cx="4059935" cy="685800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93EC6-BB1D-4583-A9BF-75540AB5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2. Sidewalk network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A70-70FA-4596-807E-F2E30FE45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</a:rPr>
              <a:t>If initialization done in the previous model run </a:t>
            </a:r>
            <a:r>
              <a:rPr lang="en-US" dirty="0"/>
              <a:t>– import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</a:rPr>
              <a:t>If not </a:t>
            </a:r>
            <a:r>
              <a:rPr lang="en-US" dirty="0"/>
              <a:t>– run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 i="1" dirty="0" err="1">
                <a:solidFill>
                  <a:schemeClr val="accent2"/>
                </a:solidFill>
              </a:rPr>
              <a:t>initialize_sws_links</a:t>
            </a:r>
            <a:r>
              <a:rPr lang="en-US" b="1" i="1" dirty="0">
                <a:solidFill>
                  <a:schemeClr val="accent2"/>
                </a:solidFill>
              </a:rPr>
              <a:t>()</a:t>
            </a:r>
          </a:p>
          <a:p>
            <a:pPr marL="960120" lvl="3" indent="-457200"/>
            <a:r>
              <a:rPr lang="en-US" b="1" dirty="0">
                <a:solidFill>
                  <a:schemeClr val="accent3"/>
                </a:solidFill>
              </a:rPr>
              <a:t>Inputs: </a:t>
            </a:r>
            <a:r>
              <a:rPr lang="en-US" b="1" i="1" dirty="0" err="1">
                <a:solidFill>
                  <a:schemeClr val="accent2"/>
                </a:solidFill>
              </a:rPr>
              <a:t>sidewalks.shp</a:t>
            </a:r>
            <a:r>
              <a:rPr lang="en-US" dirty="0"/>
              <a:t>, </a:t>
            </a:r>
            <a:r>
              <a:rPr lang="en-US" b="1" i="1" dirty="0" err="1">
                <a:solidFill>
                  <a:schemeClr val="accent2"/>
                </a:solidFill>
              </a:rPr>
              <a:t>crosswalks.shp</a:t>
            </a:r>
            <a:r>
              <a:rPr lang="en-US" dirty="0"/>
              <a:t>, </a:t>
            </a:r>
            <a:r>
              <a:rPr lang="en-US" b="1" i="1" dirty="0" err="1">
                <a:solidFill>
                  <a:schemeClr val="accent2"/>
                </a:solidFill>
              </a:rPr>
              <a:t>sidewalkNodes.shp</a:t>
            </a:r>
            <a:r>
              <a:rPr lang="en-US" dirty="0"/>
              <a:t> files in the </a:t>
            </a:r>
            <a:r>
              <a:rPr lang="en-US" b="1" i="1" dirty="0" err="1">
                <a:solidFill>
                  <a:schemeClr val="accent2"/>
                </a:solidFill>
              </a:rPr>
              <a:t>sidewalk_raw_files</a:t>
            </a:r>
            <a:r>
              <a:rPr lang="en-US" b="1" i="1" dirty="0">
                <a:solidFill>
                  <a:schemeClr val="accent2"/>
                </a:solidFill>
              </a:rPr>
              <a:t> </a:t>
            </a:r>
            <a:r>
              <a:rPr lang="en-US" dirty="0"/>
              <a:t>folder</a:t>
            </a:r>
          </a:p>
          <a:p>
            <a:pPr marL="960120" lvl="3" indent="-457200"/>
            <a:r>
              <a:rPr lang="en-US" b="1" dirty="0">
                <a:solidFill>
                  <a:schemeClr val="accent3"/>
                </a:solidFill>
              </a:rPr>
              <a:t>Processing</a:t>
            </a:r>
          </a:p>
          <a:p>
            <a:pPr marL="960120" lvl="3" indent="-457200"/>
            <a:r>
              <a:rPr lang="en-US" b="1" dirty="0">
                <a:solidFill>
                  <a:schemeClr val="accent3"/>
                </a:solidFill>
              </a:rPr>
              <a:t>Outputs: </a:t>
            </a:r>
            <a:r>
              <a:rPr lang="en-US" b="1" i="1" dirty="0" err="1">
                <a:solidFill>
                  <a:schemeClr val="accent2"/>
                </a:solidFill>
              </a:rPr>
              <a:t>data_node_link</a:t>
            </a:r>
            <a:r>
              <a:rPr lang="en-US" b="1" i="1" dirty="0">
                <a:solidFill>
                  <a:schemeClr val="accent2"/>
                </a:solidFill>
              </a:rPr>
              <a:t>/</a:t>
            </a:r>
            <a:r>
              <a:rPr lang="en-US" b="1" i="1" dirty="0" err="1">
                <a:solidFill>
                  <a:schemeClr val="accent2"/>
                </a:solidFill>
              </a:rPr>
              <a:t>SWS_links.shp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B54984-7DCA-C146-8840-63C25902D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74" y="3035758"/>
            <a:ext cx="7564493" cy="269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9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2E0398-DB7E-45F5-A6A4-56C19CCF9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rgbClr val="374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4ED31C-6E3F-4033-8829-75F244ACC6C1}"/>
              </a:ext>
            </a:extLst>
          </p:cNvPr>
          <p:cNvSpPr/>
          <p:nvPr/>
        </p:nvSpPr>
        <p:spPr>
          <a:xfrm>
            <a:off x="-1" y="-2"/>
            <a:ext cx="4059935" cy="685800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93EC6-BB1D-4583-A9BF-75540AB5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3. Build walking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A70-70FA-4596-807E-F2E30FE45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Input:</a:t>
            </a:r>
            <a:endParaRPr lang="en-US" b="1" i="1" dirty="0">
              <a:solidFill>
                <a:schemeClr val="accent2"/>
              </a:solidFill>
            </a:endParaRPr>
          </a:p>
          <a:p>
            <a:pPr marL="960120" lvl="3" indent="-457200"/>
            <a:r>
              <a:rPr lang="en-US" b="1" i="1" dirty="0" err="1">
                <a:solidFill>
                  <a:schemeClr val="accent2"/>
                </a:solidFill>
              </a:rPr>
              <a:t>df_links</a:t>
            </a:r>
            <a:r>
              <a:rPr lang="en-US" b="1" i="1" dirty="0">
                <a:solidFill>
                  <a:schemeClr val="accent2"/>
                </a:solidFill>
              </a:rPr>
              <a:t>: </a:t>
            </a:r>
            <a:r>
              <a:rPr lang="en-US" dirty="0"/>
              <a:t>output from the previous section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Processing: </a:t>
            </a:r>
          </a:p>
          <a:p>
            <a:pPr marL="960120" lvl="3" indent="-457200">
              <a:buFont typeface="+mj-lt"/>
              <a:buAutoNum type="alphaLcParenR"/>
            </a:pPr>
            <a:r>
              <a:rPr lang="en-US" dirty="0"/>
              <a:t>Calculate </a:t>
            </a:r>
            <a:r>
              <a:rPr lang="en-US" b="1" dirty="0">
                <a:solidFill>
                  <a:schemeClr val="accent3"/>
                </a:solidFill>
              </a:rPr>
              <a:t>cost </a:t>
            </a:r>
            <a:r>
              <a:rPr lang="en-US" dirty="0"/>
              <a:t>(currently solely based on </a:t>
            </a:r>
            <a:r>
              <a:rPr lang="en-US" b="1" dirty="0">
                <a:solidFill>
                  <a:schemeClr val="accent3"/>
                </a:solidFill>
              </a:rPr>
              <a:t>travel time)</a:t>
            </a:r>
            <a:endParaRPr lang="en-US" dirty="0"/>
          </a:p>
          <a:p>
            <a:pPr marL="960120" lvl="3" indent="-457200">
              <a:buFont typeface="+mj-lt"/>
              <a:buAutoNum type="alphaLcParenR"/>
            </a:pPr>
            <a:r>
              <a:rPr lang="en-US" dirty="0"/>
              <a:t>Create </a:t>
            </a:r>
            <a:r>
              <a:rPr lang="en-US" b="1" dirty="0">
                <a:solidFill>
                  <a:schemeClr val="accent3"/>
                </a:solidFill>
              </a:rPr>
              <a:t>weighted network </a:t>
            </a:r>
            <a:r>
              <a:rPr lang="en-US" dirty="0"/>
              <a:t>with edge = link, weight = min travel time  </a:t>
            </a:r>
          </a:p>
          <a:p>
            <a:pPr marL="502920" lvl="3" indent="0">
              <a:buNone/>
            </a:pPr>
            <a:r>
              <a:rPr lang="en-US" dirty="0">
                <a:solidFill>
                  <a:schemeClr val="accent3"/>
                </a:solidFill>
              </a:rPr>
              <a:t>	* for both directions (A to B and B to A, because sidewalk can be used bi-	directional)</a:t>
            </a:r>
          </a:p>
          <a:p>
            <a:pPr marL="502920" lvl="3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A5229-9109-EE44-868A-83CF10A2B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452" y="2987280"/>
            <a:ext cx="6031230" cy="351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75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2E0398-DB7E-45F5-A6A4-56C19CCF9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rgbClr val="374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4ED31C-6E3F-4033-8829-75F244ACC6C1}"/>
              </a:ext>
            </a:extLst>
          </p:cNvPr>
          <p:cNvSpPr/>
          <p:nvPr/>
        </p:nvSpPr>
        <p:spPr>
          <a:xfrm>
            <a:off x="-1" y="-2"/>
            <a:ext cx="4059935" cy="685800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93EC6-BB1D-4583-A9BF-75540AB5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3. Build walking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A70-70FA-4596-807E-F2E30FE45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bg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Input:</a:t>
            </a:r>
          </a:p>
          <a:p>
            <a:pPr marL="457200" indent="-457200">
              <a:buClr>
                <a:schemeClr val="bg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Processing: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Output: </a:t>
            </a:r>
            <a:r>
              <a:rPr lang="en-US" b="1" dirty="0">
                <a:solidFill>
                  <a:schemeClr val="accent3"/>
                </a:solidFill>
              </a:rPr>
              <a:t>sidewalk network</a:t>
            </a:r>
          </a:p>
          <a:p>
            <a:pPr marL="960120" lvl="3" indent="-457200"/>
            <a:r>
              <a:rPr lang="en-US" b="1" dirty="0">
                <a:solidFill>
                  <a:schemeClr val="accent3"/>
                </a:solidFill>
              </a:rPr>
              <a:t>Stored </a:t>
            </a:r>
            <a:r>
              <a:rPr lang="en-US" dirty="0"/>
              <a:t>in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 i="1" dirty="0" err="1">
                <a:solidFill>
                  <a:schemeClr val="accent2"/>
                </a:solidFill>
              </a:rPr>
              <a:t>dict_walk</a:t>
            </a:r>
            <a:r>
              <a:rPr lang="en-US" b="1" i="1" dirty="0">
                <a:solidFill>
                  <a:schemeClr val="accent2"/>
                </a:solidFill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b="1" dirty="0">
                <a:solidFill>
                  <a:schemeClr val="accent3"/>
                </a:solidFill>
                <a:sym typeface="Wingdings" panose="05000000000000000000" pitchFamily="2" charset="2"/>
              </a:rPr>
              <a:t> </a:t>
            </a:r>
            <a:r>
              <a:rPr lang="en-US" b="1" i="1" dirty="0" err="1">
                <a:solidFill>
                  <a:schemeClr val="accent2"/>
                </a:solidFill>
                <a:sym typeface="Wingdings" panose="05000000000000000000" pitchFamily="2" charset="2"/>
              </a:rPr>
              <a:t>dict_settings</a:t>
            </a:r>
            <a:r>
              <a:rPr lang="en-US" dirty="0">
                <a:sym typeface="Wingdings" panose="05000000000000000000" pitchFamily="2" charset="2"/>
              </a:rPr>
              <a:t>, which is used later in the run part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48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2E0398-DB7E-45F5-A6A4-56C19CCF9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rgbClr val="374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4ED31C-6E3F-4033-8829-75F244ACC6C1}"/>
              </a:ext>
            </a:extLst>
          </p:cNvPr>
          <p:cNvSpPr/>
          <p:nvPr/>
        </p:nvSpPr>
        <p:spPr>
          <a:xfrm>
            <a:off x="-1" y="-2"/>
            <a:ext cx="4059935" cy="685800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93EC6-BB1D-4583-A9BF-75540AB5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4. Parameter set-up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A70-70FA-4596-807E-F2E30FE45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pPr marL="630936" lvl="1" indent="-457200">
              <a:buFont typeface="Wingdings" panose="05000000000000000000" pitchFamily="2" charset="2"/>
              <a:buChar char="v"/>
            </a:pPr>
            <a:r>
              <a:rPr lang="en-US" b="1" dirty="0"/>
              <a:t>Parameters </a:t>
            </a:r>
          </a:p>
          <a:p>
            <a:pPr marL="971550" lvl="4" indent="-285750"/>
            <a:r>
              <a:rPr lang="en-US" b="1" dirty="0">
                <a:solidFill>
                  <a:schemeClr val="accent3"/>
                </a:solidFill>
              </a:rPr>
              <a:t>Walking speed</a:t>
            </a:r>
          </a:p>
          <a:p>
            <a:pPr marL="971550" lvl="4" indent="-285750"/>
            <a:r>
              <a:rPr lang="en-US" b="1" dirty="0">
                <a:solidFill>
                  <a:schemeClr val="accent3"/>
                </a:solidFill>
              </a:rPr>
              <a:t>Grid size</a:t>
            </a:r>
            <a:r>
              <a:rPr lang="en-US" sz="1200" dirty="0"/>
              <a:t>: only searching for links that are x ft. away from a node</a:t>
            </a:r>
          </a:p>
          <a:p>
            <a:pPr marL="971550" lvl="4" indent="-285750"/>
            <a:r>
              <a:rPr lang="en-US" b="1" dirty="0">
                <a:solidFill>
                  <a:schemeClr val="accent3"/>
                </a:solidFill>
              </a:rPr>
              <a:t>Node to point threshold</a:t>
            </a:r>
            <a:r>
              <a:rPr lang="en-US" sz="1200" dirty="0"/>
              <a:t>: only search for nodes that are within the threshold distance to O or D point</a:t>
            </a:r>
          </a:p>
          <a:p>
            <a:pPr marL="971550" lvl="4" indent="-285750"/>
            <a:r>
              <a:rPr lang="en-US" b="1" dirty="0">
                <a:solidFill>
                  <a:schemeClr val="accent3"/>
                </a:solidFill>
              </a:rPr>
              <a:t>Network</a:t>
            </a:r>
            <a:r>
              <a:rPr lang="en-US" sz="1200" dirty="0"/>
              <a:t>: sidewalk network constructed in section 2 &amp; 3</a:t>
            </a:r>
          </a:p>
          <a:p>
            <a:pPr marL="971550" lvl="4" indent="-285750"/>
            <a:r>
              <a:rPr lang="en-US" b="1" dirty="0">
                <a:solidFill>
                  <a:schemeClr val="accent3"/>
                </a:solidFill>
              </a:rPr>
              <a:t>Strategy</a:t>
            </a:r>
            <a:r>
              <a:rPr lang="en-US" sz="1200" dirty="0"/>
              <a:t>: find earliest arrival or latest departure</a:t>
            </a:r>
          </a:p>
          <a:p>
            <a:pPr marL="971550" lvl="4" indent="-285750"/>
            <a:r>
              <a:rPr lang="en-US" b="1" dirty="0">
                <a:solidFill>
                  <a:schemeClr val="accent3"/>
                </a:solidFill>
              </a:rPr>
              <a:t>Query time</a:t>
            </a:r>
            <a:r>
              <a:rPr lang="en-US" sz="1200" dirty="0"/>
              <a:t>: time of day for departure or arrival</a:t>
            </a:r>
          </a:p>
          <a:p>
            <a:pPr marL="971550" lvl="4" indent="-285750"/>
            <a:r>
              <a:rPr lang="en-US" b="1" dirty="0">
                <a:solidFill>
                  <a:schemeClr val="accent3"/>
                </a:solidFill>
              </a:rPr>
              <a:t>Walking threshold</a:t>
            </a:r>
            <a:r>
              <a:rPr lang="en-US" sz="1200" dirty="0"/>
              <a:t>: maximum number of miles that a person is willing to walk</a:t>
            </a:r>
          </a:p>
          <a:p>
            <a:pPr marL="971550" lvl="4" indent="-285750"/>
            <a:r>
              <a:rPr lang="en-US" b="1" dirty="0">
                <a:solidFill>
                  <a:schemeClr val="accent3"/>
                </a:solidFill>
              </a:rPr>
              <a:t>Number of options</a:t>
            </a:r>
            <a:r>
              <a:rPr lang="en-US" sz="1200" dirty="0"/>
              <a:t>: number of shortest paths to return</a:t>
            </a:r>
          </a:p>
          <a:p>
            <a:pPr marL="971550" lvl="4" indent="-285750"/>
            <a:r>
              <a:rPr lang="en-US" b="1" dirty="0">
                <a:solidFill>
                  <a:schemeClr val="accent3"/>
                </a:solidFill>
              </a:rPr>
              <a:t>Plot</a:t>
            </a:r>
            <a:r>
              <a:rPr lang="en-US" sz="1200" dirty="0"/>
              <a:t>: whether to plot the output trajectories (true or false)</a:t>
            </a:r>
          </a:p>
          <a:p>
            <a:pPr marL="971550" lvl="4" indent="-285750"/>
            <a:r>
              <a:rPr lang="en-US" b="1" dirty="0">
                <a:solidFill>
                  <a:schemeClr val="accent3"/>
                </a:solidFill>
              </a:rPr>
              <a:t>One by one</a:t>
            </a:r>
            <a:r>
              <a:rPr lang="en-US" sz="1200" dirty="0"/>
              <a:t>: set individual time and strategy (true or false)</a:t>
            </a:r>
          </a:p>
          <a:p>
            <a:pPr marL="971550" lvl="4" indent="-285750"/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CC45DE-0A6B-3544-BFAB-6C9E34490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87" y="3979133"/>
            <a:ext cx="5363836" cy="267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597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Custom 24">
      <a:dk1>
        <a:srgbClr val="2E2B21"/>
      </a:dk1>
      <a:lt1>
        <a:srgbClr val="FFFFFF"/>
      </a:lt1>
      <a:dk2>
        <a:srgbClr val="272822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30418</TotalTime>
  <Words>1038</Words>
  <Application>Microsoft Macintosh PowerPoint</Application>
  <PresentationFormat>Widescreen</PresentationFormat>
  <Paragraphs>104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Tw Cen MT</vt:lpstr>
      <vt:lpstr>Tw Cen MT Condensed</vt:lpstr>
      <vt:lpstr>Wingdings</vt:lpstr>
      <vt:lpstr>Wingdings 3</vt:lpstr>
      <vt:lpstr>Integral</vt:lpstr>
      <vt:lpstr>SidewalkSim Running Script</vt:lpstr>
      <vt:lpstr>1. directory</vt:lpstr>
      <vt:lpstr>2. Sidewalk network setup</vt:lpstr>
      <vt:lpstr>2. Sidewalk network setup</vt:lpstr>
      <vt:lpstr>2. Sidewalk network setup</vt:lpstr>
      <vt:lpstr>2. Sidewalk network setup</vt:lpstr>
      <vt:lpstr>3. Build walking network</vt:lpstr>
      <vt:lpstr>3. Build walking network</vt:lpstr>
      <vt:lpstr>4. Parameter set-up</vt:lpstr>
      <vt:lpstr>5. Prepare Samples</vt:lpstr>
      <vt:lpstr>6. Run  </vt:lpstr>
      <vt:lpstr>6-*. Plot</vt:lpstr>
      <vt:lpstr>6-*. Plot</vt:lpstr>
      <vt:lpstr>6-*. Plot</vt:lpstr>
      <vt:lpstr>6-*.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TransitSim codes by Ann li</dc:title>
  <dc:creator>Fizzy Fan</dc:creator>
  <cp:lastModifiedBy>FAN Huiying</cp:lastModifiedBy>
  <cp:revision>391</cp:revision>
  <dcterms:created xsi:type="dcterms:W3CDTF">2021-03-04T17:11:28Z</dcterms:created>
  <dcterms:modified xsi:type="dcterms:W3CDTF">2022-02-14T20:39:00Z</dcterms:modified>
</cp:coreProperties>
</file>